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/index.php?title=%D0%9B%D1%8E%D0%B1%D1%96%D1%82%D1%8C_%D0%A3%D0%BA%D1%80%D0%B0%D1%97%D0%BD%D1%83&amp;action=edit&amp;redlink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ро українську діаспору Студентський портал - UaStuden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66651"/>
            <a:ext cx="87484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</a:t>
            </a:r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країнська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література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1940-1950 років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0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52" y="116632"/>
            <a:ext cx="8928992" cy="1143000"/>
          </a:xfrm>
        </p:spPr>
        <p:txBody>
          <a:bodyPr/>
          <a:lstStyle/>
          <a:p>
            <a:r>
              <a:rPr lang="uk-UA" sz="4000" dirty="0" smtClean="0">
                <a:solidFill>
                  <a:srgbClr val="002060"/>
                </a:solidFill>
              </a:rPr>
              <a:t>Трагічна доля </a:t>
            </a:r>
            <a:br>
              <a:rPr lang="uk-UA" sz="4000" dirty="0" smtClean="0">
                <a:solidFill>
                  <a:srgbClr val="002060"/>
                </a:solidFill>
              </a:rPr>
            </a:br>
            <a:r>
              <a:rPr lang="uk-UA" sz="4000" dirty="0" smtClean="0">
                <a:solidFill>
                  <a:srgbClr val="002060"/>
                </a:solidFill>
              </a:rPr>
              <a:t>Олени </a:t>
            </a:r>
            <a:r>
              <a:rPr lang="uk-UA" sz="4000" dirty="0" err="1" smtClean="0">
                <a:solidFill>
                  <a:srgbClr val="002060"/>
                </a:solidFill>
              </a:rPr>
              <a:t>Теліги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5579" y="262839"/>
            <a:ext cx="44284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київському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ґестапо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Олена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Теліга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перебувала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камері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№34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endParaRPr lang="ru-RU" sz="2000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Тоді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ж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відбулася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її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зустріч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із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сестрою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Лесі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Українки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, з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якою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вона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обмовилася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кількома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фразами. </a:t>
            </a:r>
          </a:p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На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сірому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ґестапівському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мурі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залишила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вона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свій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останній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автограф: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угорі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намальовано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тризуб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напис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— «Тут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сиділа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звідси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йде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розстріл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Олена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Теліга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».</a:t>
            </a:r>
          </a:p>
          <a:p>
            <a:endParaRPr lang="ru-R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За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даними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істориків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, 22 лютого 1942 р.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українську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письменницю-патріотку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1">
                    <a:lumMod val="50000"/>
                  </a:schemeClr>
                </a:solidFill>
              </a:rPr>
              <a:t>було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розстріляно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в 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Бабиному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Яру разом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із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50000"/>
                  </a:schemeClr>
                </a:solidFill>
              </a:rPr>
              <a:t>чоловіком</a:t>
            </a: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 та соратниками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218" name="Picture 2" descr="Телі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384356" cy="482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794" y="0"/>
            <a:ext cx="72390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Микола Бажан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068960"/>
            <a:ext cx="3826728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Був редактором газети «За радянську Україну.</a:t>
            </a:r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Визначною подією стала публікація поеми «Данило </a:t>
            </a:r>
            <a:r>
              <a:rPr lang="uk-UA" dirty="0" err="1" smtClean="0"/>
              <a:t>Глицький</a:t>
            </a:r>
            <a:r>
              <a:rPr lang="uk-UA" dirty="0" smtClean="0"/>
              <a:t>» </a:t>
            </a:r>
            <a:endParaRPr lang="ru-RU" dirty="0"/>
          </a:p>
        </p:txBody>
      </p:sp>
      <p:pic>
        <p:nvPicPr>
          <p:cNvPr id="10242" name="Picture 2" descr="http://upload.wikimedia.org/wikipedia/uk/thumb/0/05/%D0%9C%D0%94_%D0%91%D0%B0%D0%B6%D0%B0%D0%BD.JPG/230px-%D0%9C%D0%94_%D0%91%D0%B0%D0%B6%D0%B0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50755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4067944" y="1700808"/>
            <a:ext cx="4752528" cy="4752528"/>
          </a:xfrm>
          <a:prstGeom prst="folded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70080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16000"/>
            <a:r>
              <a:rPr lang="uk-UA" sz="3200" dirty="0">
                <a:solidFill>
                  <a:srgbClr val="FF0000"/>
                </a:solidFill>
                <a:latin typeface="Gabriola" panose="04040605051002020D02" pitchFamily="82" charset="0"/>
              </a:rPr>
              <a:t>В нас клятва єдина і воля єдина,</a:t>
            </a:r>
            <a:endParaRPr lang="ru-RU" sz="32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defTabSz="216000"/>
            <a:r>
              <a:rPr lang="uk-UA" sz="3200" dirty="0">
                <a:solidFill>
                  <a:srgbClr val="FF0000"/>
                </a:solidFill>
                <a:latin typeface="Gabriola" panose="04040605051002020D02" pitchFamily="82" charset="0"/>
              </a:rPr>
              <a:t>                                                                     </a:t>
            </a:r>
            <a:r>
              <a:rPr lang="uk-UA" sz="32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Єдиний </a:t>
            </a:r>
            <a:r>
              <a:rPr lang="uk-UA" sz="3200" dirty="0">
                <a:solidFill>
                  <a:srgbClr val="FF0000"/>
                </a:solidFill>
                <a:latin typeface="Gabriola" panose="04040605051002020D02" pitchFamily="82" charset="0"/>
              </a:rPr>
              <a:t>в нас клич і порив:</a:t>
            </a:r>
            <a:endParaRPr lang="ru-RU" sz="32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defTabSz="216000"/>
            <a:r>
              <a:rPr lang="uk-UA" sz="3200" dirty="0">
                <a:solidFill>
                  <a:srgbClr val="FF0000"/>
                </a:solidFill>
                <a:latin typeface="Gabriola" panose="04040605051002020D02" pitchFamily="82" charset="0"/>
              </a:rPr>
              <a:t>                                                                       Ніколи, </a:t>
            </a:r>
            <a:r>
              <a:rPr lang="uk-UA" sz="3200" dirty="0" err="1">
                <a:solidFill>
                  <a:srgbClr val="FF0000"/>
                </a:solidFill>
                <a:latin typeface="Gabriola" panose="04040605051002020D02" pitchFamily="82" charset="0"/>
              </a:rPr>
              <a:t>ніколи</a:t>
            </a:r>
            <a:r>
              <a:rPr lang="uk-UA" sz="3200" dirty="0">
                <a:solidFill>
                  <a:srgbClr val="FF0000"/>
                </a:solidFill>
                <a:latin typeface="Gabriola" panose="04040605051002020D02" pitchFamily="82" charset="0"/>
              </a:rPr>
              <a:t> не буде Вкраїна</a:t>
            </a:r>
            <a:endParaRPr lang="ru-RU" sz="32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defTabSz="216000"/>
            <a:r>
              <a:rPr lang="uk-UA" sz="3200" dirty="0">
                <a:solidFill>
                  <a:srgbClr val="FF0000"/>
                </a:solidFill>
                <a:latin typeface="Gabriola" panose="04040605051002020D02" pitchFamily="82" charset="0"/>
              </a:rPr>
              <a:t>                                                                       Рабою фашистських катів.</a:t>
            </a:r>
            <a:endParaRPr lang="ru-RU" sz="3200" dirty="0">
              <a:solidFill>
                <a:srgbClr val="FF0000"/>
              </a:solidFill>
              <a:latin typeface="Gabriola" panose="04040605051002020D02" pitchFamily="82" charset="0"/>
            </a:endParaRPr>
          </a:p>
          <a:p>
            <a:pPr defTabSz="216000"/>
            <a:r>
              <a:rPr lang="uk-UA" sz="3200" dirty="0">
                <a:solidFill>
                  <a:srgbClr val="FF0000"/>
                </a:solidFill>
                <a:latin typeface="Gabriola" panose="04040605051002020D02" pitchFamily="82" charset="0"/>
              </a:rPr>
              <a:t>                                                                                                 </a:t>
            </a:r>
            <a:r>
              <a:rPr lang="uk-UA" sz="3200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                 М.Бажан</a:t>
            </a:r>
            <a:endParaRPr lang="ru-RU" sz="3200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7239000" cy="1143000"/>
          </a:xfrm>
        </p:spPr>
        <p:txBody>
          <a:bodyPr/>
          <a:lstStyle/>
          <a:p>
            <a:r>
              <a:rPr lang="uk-UA" sz="6000" dirty="0" smtClean="0">
                <a:solidFill>
                  <a:schemeClr val="accent6">
                    <a:lumMod val="75000"/>
                  </a:schemeClr>
                </a:solidFill>
              </a:rPr>
              <a:t>Максим </a:t>
            </a:r>
            <a:r>
              <a:rPr lang="uk-UA" sz="6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6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6000" dirty="0" smtClean="0">
                <a:solidFill>
                  <a:schemeClr val="accent6">
                    <a:lumMod val="75000"/>
                  </a:schemeClr>
                </a:solidFill>
              </a:rPr>
              <a:t>Рильський 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1" y="1960344"/>
            <a:ext cx="4176464" cy="4419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Невелика за обсягом,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та не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лірична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поема «Слово про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рідну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матір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»,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уперше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прозвучала 29 листопада 1941 р.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Саратові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радіостанції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Т.Шевченка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4608959" y="1070670"/>
            <a:ext cx="4464496" cy="5325695"/>
          </a:xfrm>
          <a:prstGeom prst="folded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340768"/>
            <a:ext cx="4788024" cy="5037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Хто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може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випити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Дніпро</a:t>
            </a:r>
            <a:r>
              <a:rPr lang="ru-RU" sz="2400" b="1" i="1" dirty="0">
                <a:solidFill>
                  <a:srgbClr val="FF0000"/>
                </a:solidFill>
              </a:rPr>
              <a:t>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err="1">
                <a:solidFill>
                  <a:srgbClr val="FF0000"/>
                </a:solidFill>
              </a:rPr>
              <a:t>Хто</a:t>
            </a:r>
            <a:r>
              <a:rPr lang="ru-RU" sz="2400" b="1" i="1" dirty="0">
                <a:solidFill>
                  <a:srgbClr val="FF0000"/>
                </a:solidFill>
              </a:rPr>
              <a:t> властен </a:t>
            </a:r>
            <a:r>
              <a:rPr lang="ru-RU" sz="2400" b="1" i="1" dirty="0" err="1">
                <a:solidFill>
                  <a:srgbClr val="FF0000"/>
                </a:solidFill>
              </a:rPr>
              <a:t>виплескати</a:t>
            </a:r>
            <a:r>
              <a:rPr lang="ru-RU" sz="2400" b="1" i="1" dirty="0">
                <a:solidFill>
                  <a:srgbClr val="FF0000"/>
                </a:solidFill>
              </a:rPr>
              <a:t> море,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err="1">
                <a:solidFill>
                  <a:srgbClr val="FF0000"/>
                </a:solidFill>
              </a:rPr>
              <a:t>Хто</a:t>
            </a:r>
            <a:r>
              <a:rPr lang="ru-RU" sz="2400" b="1" i="1" dirty="0">
                <a:solidFill>
                  <a:srgbClr val="FF0000"/>
                </a:solidFill>
              </a:rPr>
              <a:t> наше </a:t>
            </a:r>
            <a:r>
              <a:rPr lang="ru-RU" sz="2400" b="1" i="1" dirty="0" err="1">
                <a:solidFill>
                  <a:srgbClr val="FF0000"/>
                </a:solidFill>
              </a:rPr>
              <a:t>злото</a:t>
            </a:r>
            <a:r>
              <a:rPr lang="ru-RU" sz="2400" b="1" i="1" dirty="0">
                <a:solidFill>
                  <a:srgbClr val="FF0000"/>
                </a:solidFill>
              </a:rPr>
              <a:t>-серебро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Плугами </a:t>
            </a:r>
            <a:r>
              <a:rPr lang="ru-RU" sz="2400" b="1" i="1" dirty="0" err="1">
                <a:solidFill>
                  <a:srgbClr val="FF0000"/>
                </a:solidFill>
              </a:rPr>
              <a:t>кривди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переоре</a:t>
            </a:r>
            <a:r>
              <a:rPr lang="ru-RU" sz="2400" b="1" i="1" dirty="0">
                <a:solidFill>
                  <a:srgbClr val="FF0000"/>
                </a:solidFill>
              </a:rPr>
              <a:t>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err="1">
                <a:solidFill>
                  <a:srgbClr val="FF0000"/>
                </a:solidFill>
              </a:rPr>
              <a:t>Хто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серця</a:t>
            </a:r>
            <a:r>
              <a:rPr lang="ru-RU" sz="2400" b="1" i="1" dirty="0">
                <a:solidFill>
                  <a:srgbClr val="FF0000"/>
                </a:solidFill>
              </a:rPr>
              <a:t> чистого добро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Злобою </a:t>
            </a:r>
            <a:r>
              <a:rPr lang="ru-RU" sz="2400" b="1" i="1" dirty="0" err="1">
                <a:solidFill>
                  <a:srgbClr val="FF0000"/>
                </a:solidFill>
              </a:rPr>
              <a:t>чорною</a:t>
            </a:r>
            <a:r>
              <a:rPr lang="ru-RU" sz="2400" b="1" i="1" dirty="0">
                <a:solidFill>
                  <a:srgbClr val="FF0000"/>
                </a:solidFill>
              </a:rPr>
              <a:t> поборе?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/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err="1">
                <a:solidFill>
                  <a:srgbClr val="FF0000"/>
                </a:solidFill>
              </a:rPr>
              <a:t>Настане</a:t>
            </a:r>
            <a:r>
              <a:rPr lang="ru-RU" sz="2400" b="1" i="1" dirty="0">
                <a:solidFill>
                  <a:srgbClr val="FF0000"/>
                </a:solidFill>
              </a:rPr>
              <a:t> день, </a:t>
            </a:r>
            <a:r>
              <a:rPr lang="ru-RU" sz="2400" b="1" i="1" dirty="0" err="1">
                <a:solidFill>
                  <a:srgbClr val="FF0000"/>
                </a:solidFill>
              </a:rPr>
              <a:t>настане</a:t>
            </a:r>
            <a:r>
              <a:rPr lang="ru-RU" sz="2400" b="1" i="1" dirty="0">
                <a:solidFill>
                  <a:srgbClr val="FF0000"/>
                </a:solidFill>
              </a:rPr>
              <a:t> час -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І </a:t>
            </a:r>
            <a:r>
              <a:rPr lang="ru-RU" sz="2400" b="1" i="1" dirty="0" err="1">
                <a:solidFill>
                  <a:srgbClr val="FF0000"/>
                </a:solidFill>
              </a:rPr>
              <a:t>розіллється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знов</a:t>
            </a:r>
            <a:r>
              <a:rPr lang="ru-RU" sz="2400" b="1" i="1" dirty="0">
                <a:solidFill>
                  <a:srgbClr val="FF0000"/>
                </a:solidFill>
              </a:rPr>
              <a:t> медами.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Земля, </a:t>
            </a:r>
            <a:r>
              <a:rPr lang="ru-RU" sz="2400" b="1" i="1" dirty="0" err="1">
                <a:solidFill>
                  <a:srgbClr val="FF0000"/>
                </a:solidFill>
              </a:rPr>
              <a:t>що</a:t>
            </a:r>
            <a:r>
              <a:rPr lang="ru-RU" sz="2400" b="1" i="1" dirty="0">
                <a:solidFill>
                  <a:srgbClr val="FF0000"/>
                </a:solidFill>
              </a:rPr>
              <a:t> освятив Тарас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err="1">
                <a:solidFill>
                  <a:srgbClr val="FF0000"/>
                </a:solidFill>
              </a:rPr>
              <a:t>Своїми</a:t>
            </a:r>
            <a:r>
              <a:rPr lang="ru-RU" sz="2400" b="1" i="1" dirty="0">
                <a:solidFill>
                  <a:srgbClr val="FF0000"/>
                </a:solidFill>
              </a:rPr>
              <a:t> муками-</a:t>
            </a:r>
            <a:r>
              <a:rPr lang="ru-RU" sz="2400" b="1" i="1" dirty="0" err="1">
                <a:solidFill>
                  <a:srgbClr val="FF0000"/>
                </a:solidFill>
              </a:rPr>
              <a:t>ділами</a:t>
            </a:r>
            <a:r>
              <a:rPr lang="ru-RU" sz="2400" b="1" i="1" dirty="0">
                <a:solidFill>
                  <a:srgbClr val="FF0000"/>
                </a:solidFill>
              </a:rPr>
              <a:t>,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Земля, </a:t>
            </a:r>
            <a:r>
              <a:rPr lang="ru-RU" sz="2400" b="1" i="1" dirty="0" err="1">
                <a:solidFill>
                  <a:srgbClr val="FF0000"/>
                </a:solidFill>
              </a:rPr>
              <a:t>що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окрилив</a:t>
            </a:r>
            <a:r>
              <a:rPr lang="ru-RU" sz="2400" b="1" i="1" dirty="0">
                <a:solidFill>
                  <a:srgbClr val="FF0000"/>
                </a:solidFill>
              </a:rPr>
              <a:t> Тарас</a:t>
            </a: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 err="1">
                <a:solidFill>
                  <a:srgbClr val="FF0000"/>
                </a:solidFill>
              </a:rPr>
              <a:t>Громовозвукими</a:t>
            </a:r>
            <a:r>
              <a:rPr lang="ru-RU" sz="2400" b="1" i="1" dirty="0">
                <a:solidFill>
                  <a:srgbClr val="FF0000"/>
                </a:solidFill>
              </a:rPr>
              <a:t> словами.</a:t>
            </a:r>
          </a:p>
        </p:txBody>
      </p:sp>
    </p:spTree>
    <p:extLst>
      <p:ext uri="{BB962C8B-B14F-4D97-AF65-F5344CB8AC3E}">
        <p14:creationId xmlns:p14="http://schemas.microsoft.com/office/powerpoint/2010/main" val="6011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72390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Володимир Сосюра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4248472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smtClean="0"/>
              <a:t>1943 р . </a:t>
            </a:r>
            <a:r>
              <a:rPr lang="uk-UA" b="1" dirty="0" smtClean="0"/>
              <a:t>входив </a:t>
            </a:r>
            <a:r>
              <a:rPr lang="uk-UA" b="1" dirty="0" smtClean="0"/>
              <a:t>до редакції фронтової газети «За честь </a:t>
            </a:r>
            <a:r>
              <a:rPr lang="uk-UA" b="1" dirty="0" err="1" smtClean="0"/>
              <a:t>Бтьківщини</a:t>
            </a:r>
            <a:r>
              <a:rPr lang="uk-UA" b="1" dirty="0" smtClean="0"/>
              <a:t>»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Стаття</a:t>
            </a:r>
            <a:r>
              <a:rPr lang="ru-RU" b="1" dirty="0"/>
              <a:t> в </a:t>
            </a:r>
            <a:r>
              <a:rPr lang="ru-RU" b="1" dirty="0" err="1"/>
              <a:t>газеті</a:t>
            </a:r>
            <a:r>
              <a:rPr lang="ru-RU" b="1" dirty="0"/>
              <a:t> «Правда», </a:t>
            </a:r>
            <a:r>
              <a:rPr lang="ru-RU" b="1" dirty="0" smtClean="0"/>
              <a:t> </a:t>
            </a:r>
            <a:r>
              <a:rPr lang="ru-RU" b="1" dirty="0" err="1"/>
              <a:t>обвинувачувала</a:t>
            </a:r>
            <a:r>
              <a:rPr lang="ru-RU" b="1" dirty="0"/>
              <a:t> </a:t>
            </a:r>
            <a:r>
              <a:rPr lang="ru-RU" b="1" dirty="0" err="1"/>
              <a:t>Сосюру</a:t>
            </a:r>
            <a:r>
              <a:rPr lang="ru-RU" b="1" dirty="0"/>
              <a:t> у «буржуазному </a:t>
            </a:r>
            <a:r>
              <a:rPr lang="ru-RU" b="1" dirty="0" err="1"/>
              <a:t>націоналізмі</a:t>
            </a:r>
            <a:r>
              <a:rPr lang="ru-RU" b="1" dirty="0"/>
              <a:t>» за </a:t>
            </a:r>
            <a:r>
              <a:rPr lang="ru-RU" b="1" dirty="0" err="1"/>
              <a:t>патріотичну</a:t>
            </a:r>
            <a:r>
              <a:rPr lang="ru-RU" b="1" dirty="0"/>
              <a:t> </a:t>
            </a:r>
            <a:r>
              <a:rPr lang="ru-RU" b="1" dirty="0" err="1"/>
              <a:t>поезію</a:t>
            </a:r>
            <a:r>
              <a:rPr lang="ru-RU" b="1" dirty="0"/>
              <a:t> </a:t>
            </a:r>
            <a:r>
              <a:rPr lang="ru-RU" b="1" dirty="0">
                <a:hlinkClick r:id="rId2" tooltip="Любіть Україну (ще не написана)"/>
              </a:rPr>
              <a:t>«</a:t>
            </a:r>
            <a:r>
              <a:rPr lang="ru-RU" b="1" dirty="0" err="1">
                <a:hlinkClick r:id="rId2" tooltip="Любіть Україну (ще не написана)"/>
              </a:rPr>
              <a:t>Любіть</a:t>
            </a:r>
            <a:r>
              <a:rPr lang="ru-RU" b="1" dirty="0">
                <a:hlinkClick r:id="rId2" tooltip="Любіть Україну (ще не написана)"/>
              </a:rPr>
              <a:t> </a:t>
            </a:r>
            <a:r>
              <a:rPr lang="ru-RU" b="1" dirty="0" err="1">
                <a:hlinkClick r:id="rId2" tooltip="Любіть Україну (ще не написана)"/>
              </a:rPr>
              <a:t>Україну</a:t>
            </a:r>
            <a:r>
              <a:rPr lang="ru-RU" b="1" dirty="0">
                <a:hlinkClick r:id="rId2" tooltip="Любіть Україну (ще не написана)"/>
              </a:rPr>
              <a:t>»</a:t>
            </a:r>
            <a:r>
              <a:rPr lang="ru-RU" b="1" dirty="0"/>
              <a:t>, </a:t>
            </a:r>
            <a:r>
              <a:rPr lang="ru-RU" b="1" dirty="0" err="1"/>
              <a:t>написану</a:t>
            </a:r>
            <a:r>
              <a:rPr lang="ru-RU" b="1" dirty="0"/>
              <a:t> 1944 р.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4932040" y="1274574"/>
            <a:ext cx="4211960" cy="3600400"/>
          </a:xfrm>
          <a:prstGeom prst="folded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8065" y="1484784"/>
            <a:ext cx="4000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Любіть</a:t>
            </a:r>
            <a:r>
              <a:rPr lang="ru-RU" sz="2400" b="1" i="1" dirty="0">
                <a:solidFill>
                  <a:srgbClr val="FF0000"/>
                </a:solidFill>
              </a:rPr>
              <a:t> </a:t>
            </a:r>
            <a:r>
              <a:rPr lang="ru-RU" sz="2400" b="1" i="1" dirty="0" err="1">
                <a:solidFill>
                  <a:srgbClr val="FF0000"/>
                </a:solidFill>
              </a:rPr>
              <a:t>Україну</a:t>
            </a:r>
            <a:r>
              <a:rPr lang="ru-RU" sz="2400" b="1" i="1" dirty="0">
                <a:solidFill>
                  <a:srgbClr val="FF0000"/>
                </a:solidFill>
              </a:rPr>
              <a:t>, як </a:t>
            </a:r>
            <a:r>
              <a:rPr lang="ru-RU" sz="2400" b="1" i="1" dirty="0" err="1">
                <a:solidFill>
                  <a:srgbClr val="FF0000"/>
                </a:solidFill>
              </a:rPr>
              <a:t>сонце</a:t>
            </a:r>
            <a:r>
              <a:rPr lang="ru-RU" sz="2400" b="1" i="1" dirty="0">
                <a:solidFill>
                  <a:srgbClr val="FF0000"/>
                </a:solidFill>
              </a:rPr>
              <a:t>, 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любіть</a:t>
            </a:r>
            <a:r>
              <a:rPr lang="ru-RU" sz="2400" b="1" i="1" dirty="0">
                <a:solidFill>
                  <a:srgbClr val="FF0000"/>
                </a:solidFill>
              </a:rPr>
              <a:t>,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як </a:t>
            </a:r>
            <a:r>
              <a:rPr lang="ru-RU" sz="2400" b="1" i="1" dirty="0" err="1">
                <a:solidFill>
                  <a:srgbClr val="FF0000"/>
                </a:solidFill>
              </a:rPr>
              <a:t>вітер</a:t>
            </a:r>
            <a:r>
              <a:rPr lang="ru-RU" sz="2400" b="1" i="1" dirty="0">
                <a:solidFill>
                  <a:srgbClr val="FF0000"/>
                </a:solidFill>
              </a:rPr>
              <a:t>, і трави, і води…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В годину </a:t>
            </a:r>
            <a:r>
              <a:rPr lang="ru-RU" sz="2400" b="1" i="1" dirty="0" err="1">
                <a:solidFill>
                  <a:srgbClr val="FF0000"/>
                </a:solidFill>
              </a:rPr>
              <a:t>щасливу</a:t>
            </a:r>
            <a:r>
              <a:rPr lang="ru-RU" sz="2400" b="1" i="1" dirty="0">
                <a:solidFill>
                  <a:srgbClr val="FF0000"/>
                </a:solidFill>
              </a:rPr>
              <a:t> і в </a:t>
            </a:r>
            <a:r>
              <a:rPr lang="ru-RU" sz="2400" b="1" i="1" dirty="0" err="1">
                <a:solidFill>
                  <a:srgbClr val="FF0000"/>
                </a:solidFill>
              </a:rPr>
              <a:t>радості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мить</a:t>
            </a:r>
            <a:r>
              <a:rPr lang="ru-RU" sz="2400" b="1" i="1" dirty="0">
                <a:solidFill>
                  <a:srgbClr val="FF0000"/>
                </a:solidFill>
              </a:rPr>
              <a:t>,</a:t>
            </a:r>
          </a:p>
          <a:p>
            <a:r>
              <a:rPr lang="ru-RU" sz="2400" b="1" i="1" dirty="0" err="1">
                <a:solidFill>
                  <a:srgbClr val="FF0000"/>
                </a:solidFill>
              </a:rPr>
              <a:t>любіть</a:t>
            </a:r>
            <a:r>
              <a:rPr lang="ru-RU" sz="2400" b="1" i="1" dirty="0">
                <a:solidFill>
                  <a:srgbClr val="FF0000"/>
                </a:solidFill>
              </a:rPr>
              <a:t> у годину </a:t>
            </a:r>
            <a:r>
              <a:rPr lang="ru-RU" sz="2400" b="1" i="1" dirty="0" err="1">
                <a:solidFill>
                  <a:srgbClr val="FF0000"/>
                </a:solidFill>
              </a:rPr>
              <a:t>негоди</a:t>
            </a:r>
            <a:r>
              <a:rPr lang="ru-RU" sz="2400" b="1" i="1" dirty="0">
                <a:solidFill>
                  <a:srgbClr val="FF0000"/>
                </a:solidFill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10625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2390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Павло Тичина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971600" y="1412776"/>
            <a:ext cx="6984776" cy="5112568"/>
          </a:xfrm>
          <a:prstGeom prst="foldedCorner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188" y="1556792"/>
            <a:ext cx="7467600" cy="44196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Ми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битись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будемо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бо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ми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живі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!</a:t>
            </a:r>
            <a:b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І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мститись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ворогу не перестанем!</a:t>
            </a:r>
            <a:b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Аж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поки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фашистській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голові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ногою ми не станем.</a:t>
            </a:r>
            <a:b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</a:b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Хоча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і тяжко нам,</a:t>
            </a:r>
            <a:b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</a:b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хоча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й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болючі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жертви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-</a:t>
            </a:r>
            <a:b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ми не </a:t>
            </a: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дамо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 себе врагам</a:t>
            </a:r>
            <a:b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</a:br>
            <a:r>
              <a:rPr lang="ru-RU" dirty="0" err="1">
                <a:solidFill>
                  <a:srgbClr val="FF0000"/>
                </a:solidFill>
                <a:latin typeface="MS Reference Sans Serif" panose="020B0604030504040204" pitchFamily="34" charset="0"/>
              </a:rPr>
              <a:t>пожерти</a:t>
            </a:r>
            <a:r>
              <a:rPr lang="ru-RU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40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7" y="404664"/>
            <a:ext cx="8346235" cy="62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8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7239000" cy="1143000"/>
          </a:xfrm>
        </p:spPr>
        <p:txBody>
          <a:bodyPr/>
          <a:lstStyle/>
          <a:p>
            <a:r>
              <a:rPr lang="ru-RU" b="0" i="1" dirty="0" err="1">
                <a:solidFill>
                  <a:schemeClr val="tx2">
                    <a:lumMod val="50000"/>
                  </a:schemeClr>
                </a:solidFill>
                <a:effectLst/>
              </a:rPr>
              <a:t>Література</a:t>
            </a:r>
            <a:r>
              <a:rPr lang="ru-RU" b="0" i="1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b="0" i="1" dirty="0" err="1">
                <a:solidFill>
                  <a:schemeClr val="tx2">
                    <a:lumMod val="50000"/>
                  </a:schemeClr>
                </a:solidFill>
                <a:effectLst/>
              </a:rPr>
              <a:t>повоєнних</a:t>
            </a:r>
            <a:r>
              <a:rPr lang="ru-RU" b="0" i="1" dirty="0">
                <a:solidFill>
                  <a:schemeClr val="tx2">
                    <a:lumMod val="50000"/>
                  </a:schemeClr>
                </a:solidFill>
                <a:effectLst/>
              </a:rPr>
              <a:t> </a:t>
            </a:r>
            <a:r>
              <a:rPr lang="ru-RU" b="0" i="1" dirty="0" err="1">
                <a:solidFill>
                  <a:schemeClr val="tx2">
                    <a:lumMod val="50000"/>
                  </a:schemeClr>
                </a:solidFill>
                <a:effectLst/>
              </a:rPr>
              <a:t>років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5184576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Література</a:t>
            </a:r>
            <a:r>
              <a:rPr lang="ru-RU" dirty="0"/>
              <a:t> </a:t>
            </a:r>
            <a:r>
              <a:rPr lang="ru-RU" dirty="0" err="1"/>
              <a:t>повоєнних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представлена </a:t>
            </a:r>
            <a:r>
              <a:rPr lang="ru-RU" dirty="0" err="1"/>
              <a:t>творчістю</a:t>
            </a:r>
            <a:r>
              <a:rPr lang="ru-RU" dirty="0"/>
              <a:t> </a:t>
            </a:r>
            <a:r>
              <a:rPr lang="ru-RU" i="1" dirty="0">
                <a:solidFill>
                  <a:srgbClr val="0070C0"/>
                </a:solidFill>
              </a:rPr>
              <a:t>Ю. Смолича, І. </a:t>
            </a:r>
            <a:r>
              <a:rPr lang="ru-RU" i="1" dirty="0" err="1">
                <a:solidFill>
                  <a:srgbClr val="0070C0"/>
                </a:solidFill>
              </a:rPr>
              <a:t>Ле</a:t>
            </a:r>
            <a:r>
              <a:rPr lang="ru-RU" i="1" dirty="0">
                <a:solidFill>
                  <a:srgbClr val="0070C0"/>
                </a:solidFill>
              </a:rPr>
              <a:t>, І. </a:t>
            </a:r>
            <a:r>
              <a:rPr lang="ru-RU" i="1" dirty="0" err="1">
                <a:solidFill>
                  <a:srgbClr val="0070C0"/>
                </a:solidFill>
              </a:rPr>
              <a:t>Багмута</a:t>
            </a:r>
            <a:r>
              <a:rPr lang="ru-RU" i="1" dirty="0">
                <a:solidFill>
                  <a:srgbClr val="0070C0"/>
                </a:solidFill>
              </a:rPr>
              <a:t>, Л. </a:t>
            </a:r>
            <a:r>
              <a:rPr lang="ru-RU" i="1" dirty="0" err="1">
                <a:solidFill>
                  <a:srgbClr val="0070C0"/>
                </a:solidFill>
              </a:rPr>
              <a:t>Смілянського</a:t>
            </a:r>
            <a:r>
              <a:rPr lang="ru-RU" i="1" dirty="0">
                <a:solidFill>
                  <a:srgbClr val="0070C0"/>
                </a:solidFill>
              </a:rPr>
              <a:t>, О. Донченка, Ю. </a:t>
            </a:r>
            <a:r>
              <a:rPr lang="ru-RU" i="1" dirty="0" err="1">
                <a:solidFill>
                  <a:srgbClr val="0070C0"/>
                </a:solidFill>
              </a:rPr>
              <a:t>Збанацького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Найвидатнішим</a:t>
            </a:r>
            <a:r>
              <a:rPr lang="ru-RU" dirty="0"/>
              <a:t> </a:t>
            </a:r>
            <a:r>
              <a:rPr lang="ru-RU" dirty="0" err="1"/>
              <a:t>явищем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прози</a:t>
            </a:r>
            <a:r>
              <a:rPr lang="ru-RU" dirty="0"/>
              <a:t> 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повоєнні</a:t>
            </a:r>
            <a:r>
              <a:rPr lang="ru-RU" dirty="0"/>
              <a:t> роки став роман-</a:t>
            </a:r>
            <a:r>
              <a:rPr lang="ru-RU" dirty="0" err="1"/>
              <a:t>трилогія</a:t>
            </a:r>
            <a:r>
              <a:rPr lang="ru-RU" dirty="0"/>
              <a:t> Олеся Гончара «</a:t>
            </a:r>
            <a:r>
              <a:rPr lang="ru-RU" dirty="0" err="1"/>
              <a:t>Прапороносці</a:t>
            </a:r>
            <a:r>
              <a:rPr lang="ru-RU" dirty="0"/>
              <a:t>».</a:t>
            </a:r>
          </a:p>
        </p:txBody>
      </p:sp>
      <p:sp>
        <p:nvSpPr>
          <p:cNvPr id="4" name="AutoShape 2" descr="ÐÐ°ÑÑÐ¸Ð½ÐºÐ¸ Ð¿Ð¾ Ð·Ð°Ð¿ÑÐ¾ÑÑ Ð¿ÑÐ°Ð¿Ð¾ÑÐ¾Ð½Ð¾ÑÑ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767331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90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8208912" cy="61206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другій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половині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1940-х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рр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українська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проза широко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відо­бражає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героїку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відбудови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й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прагне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правдивіше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окреслити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головну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постать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напруженої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доби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людину-сучасника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самовіддано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працює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місті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</a:rPr>
              <a:t>селі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13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hoto2.ask.fm/543/024/231/910003006-1ram7ea-ci4q6tj47pg21o5/original/2685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0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661248"/>
            <a:ext cx="7239000" cy="1411560"/>
          </a:xfrm>
        </p:spPr>
        <p:txBody>
          <a:bodyPr/>
          <a:lstStyle/>
          <a:p>
            <a:r>
              <a:rPr lang="ru-RU" sz="3200" dirty="0"/>
              <a:t>Коли </a:t>
            </a:r>
            <a:r>
              <a:rPr lang="ru-RU" sz="3200" dirty="0" err="1"/>
              <a:t>погляну</a:t>
            </a:r>
            <a:r>
              <a:rPr lang="ru-RU" sz="3200" dirty="0"/>
              <a:t> я </a:t>
            </a:r>
            <a:r>
              <a:rPr lang="ru-RU" sz="3200" dirty="0" err="1"/>
              <a:t>навколо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Я </a:t>
            </a:r>
            <a:r>
              <a:rPr lang="ru-RU" sz="3200" dirty="0" err="1"/>
              <a:t>бачу</a:t>
            </a:r>
            <a:r>
              <a:rPr lang="ru-RU" sz="3200" dirty="0"/>
              <a:t> села, </a:t>
            </a:r>
            <a:r>
              <a:rPr lang="ru-RU" sz="3200" dirty="0" err="1"/>
              <a:t>бачу</a:t>
            </a:r>
            <a:r>
              <a:rPr lang="ru-RU" sz="3200" dirty="0"/>
              <a:t> поле,</a:t>
            </a:r>
            <a:br>
              <a:rPr lang="ru-RU" sz="3200" dirty="0"/>
            </a:br>
            <a:r>
              <a:rPr lang="ru-RU" sz="3200" dirty="0" err="1"/>
              <a:t>Вітчизну</a:t>
            </a:r>
            <a:r>
              <a:rPr lang="ru-RU" sz="3200" dirty="0"/>
              <a:t> </a:t>
            </a:r>
            <a:r>
              <a:rPr lang="ru-RU" sz="3200" dirty="0" err="1"/>
              <a:t>бачу</a:t>
            </a:r>
            <a:r>
              <a:rPr lang="ru-RU" sz="3200" dirty="0"/>
              <a:t> я свою.</a:t>
            </a:r>
            <a:br>
              <a:rPr lang="ru-RU" sz="3200" dirty="0"/>
            </a:br>
            <a:r>
              <a:rPr lang="ru-RU" sz="3200" dirty="0" err="1"/>
              <a:t>Чи</a:t>
            </a:r>
            <a:r>
              <a:rPr lang="ru-RU" sz="3200" dirty="0"/>
              <a:t> то садок, </a:t>
            </a:r>
            <a:r>
              <a:rPr lang="ru-RU" sz="3200" dirty="0" err="1"/>
              <a:t>чи</a:t>
            </a:r>
            <a:r>
              <a:rPr lang="ru-RU" sz="3200" dirty="0"/>
              <a:t> тополина –</a:t>
            </a:r>
            <a:br>
              <a:rPr lang="ru-RU" sz="3200" dirty="0"/>
            </a:br>
            <a:r>
              <a:rPr lang="ru-RU" sz="3200" dirty="0"/>
              <a:t>Усе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рідна</a:t>
            </a:r>
            <a:r>
              <a:rPr lang="ru-RU" sz="3200" dirty="0"/>
              <a:t> </a:t>
            </a:r>
            <a:r>
              <a:rPr lang="ru-RU" sz="3200" dirty="0" err="1"/>
              <a:t>Україна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Яку я з горем </a:t>
            </a:r>
            <a:r>
              <a:rPr lang="ru-RU" sz="3200" dirty="0" err="1"/>
              <a:t>впізнаю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І, </a:t>
            </a:r>
            <a:r>
              <a:rPr lang="ru-RU" sz="3200" dirty="0" err="1"/>
              <a:t>може</a:t>
            </a:r>
            <a:r>
              <a:rPr lang="ru-RU" sz="3200" dirty="0"/>
              <a:t> б, не </a:t>
            </a:r>
            <a:r>
              <a:rPr lang="ru-RU" sz="3200" dirty="0" err="1"/>
              <a:t>впізнав</a:t>
            </a:r>
            <a:r>
              <a:rPr lang="ru-RU" sz="3200" dirty="0"/>
              <a:t>, та люди,</a:t>
            </a:r>
            <a:br>
              <a:rPr lang="ru-RU" sz="3200" dirty="0"/>
            </a:b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збігались</a:t>
            </a:r>
            <a:r>
              <a:rPr lang="ru-RU" sz="3200" dirty="0"/>
              <a:t> </a:t>
            </a:r>
            <a:r>
              <a:rPr lang="ru-RU" sz="3200" dirty="0" err="1"/>
              <a:t>звідусюди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 err="1"/>
              <a:t>Повідали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ім’я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І </a:t>
            </a:r>
            <a:r>
              <a:rPr lang="ru-RU" sz="3200" dirty="0" err="1"/>
              <a:t>чорний</a:t>
            </a:r>
            <a:r>
              <a:rPr lang="ru-RU" sz="3200" dirty="0"/>
              <a:t> люд, і </a:t>
            </a:r>
            <a:r>
              <a:rPr lang="ru-RU" sz="3200" dirty="0" err="1"/>
              <a:t>ця</a:t>
            </a:r>
            <a:r>
              <a:rPr lang="ru-RU" sz="3200" dirty="0"/>
              <a:t> </a:t>
            </a:r>
            <a:r>
              <a:rPr lang="ru-RU" sz="3200" dirty="0" err="1"/>
              <a:t>руїна</a:t>
            </a:r>
            <a:r>
              <a:rPr lang="ru-RU" sz="3200" dirty="0"/>
              <a:t>…</a:t>
            </a:r>
            <a:br>
              <a:rPr lang="ru-RU" sz="3200" dirty="0"/>
            </a:br>
            <a:r>
              <a:rPr lang="ru-RU" sz="3200" dirty="0" err="1"/>
              <a:t>Невже</a:t>
            </a:r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ти</a:t>
            </a:r>
            <a:r>
              <a:rPr lang="ru-RU" sz="3200" dirty="0"/>
              <a:t>, моя </a:t>
            </a:r>
            <a:r>
              <a:rPr lang="ru-RU" sz="3200" dirty="0" err="1"/>
              <a:t>Вкраїно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 err="1"/>
              <a:t>Мій</a:t>
            </a:r>
            <a:r>
              <a:rPr lang="ru-RU" sz="3200" dirty="0"/>
              <a:t> </a:t>
            </a:r>
            <a:r>
              <a:rPr lang="ru-RU" sz="3200" dirty="0" err="1"/>
              <a:t>біль</a:t>
            </a:r>
            <a:r>
              <a:rPr lang="ru-RU" sz="3200" dirty="0"/>
              <a:t> і </a:t>
            </a:r>
            <a:r>
              <a:rPr lang="ru-RU" sz="3200" dirty="0" err="1"/>
              <a:t>радосте</a:t>
            </a:r>
            <a:r>
              <a:rPr lang="ru-RU" sz="3200" dirty="0"/>
              <a:t> моя?</a:t>
            </a:r>
            <a:br>
              <a:rPr lang="ru-RU" sz="3200" dirty="0"/>
            </a:b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73216"/>
            <a:ext cx="10491936" cy="44196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1943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Автор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Олександр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Підсуха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9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477" y="11659"/>
            <a:ext cx="864096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Друга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«</a:t>
            </a:r>
            <a:r>
              <a:rPr lang="ru-RU" dirty="0" err="1"/>
              <a:t>вивільнила</a:t>
            </a:r>
            <a:r>
              <a:rPr lang="ru-RU" dirty="0"/>
              <a:t> </a:t>
            </a:r>
            <a:r>
              <a:rPr lang="ru-RU" dirty="0" err="1"/>
              <a:t>притлум­лені</a:t>
            </a:r>
            <a:r>
              <a:rPr lang="ru-RU" dirty="0"/>
              <a:t> </a:t>
            </a:r>
            <a:r>
              <a:rPr lang="ru-RU" dirty="0" err="1"/>
              <a:t>більшовизмом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попустила </a:t>
            </a:r>
            <a:r>
              <a:rPr lang="ru-RU" dirty="0" err="1"/>
              <a:t>пута</a:t>
            </a:r>
            <a:r>
              <a:rPr lang="ru-RU" dirty="0"/>
              <a:t> народного духу, </a:t>
            </a:r>
            <a:r>
              <a:rPr lang="ru-RU" dirty="0" err="1"/>
              <a:t>що</a:t>
            </a:r>
            <a:r>
              <a:rPr lang="ru-RU" dirty="0"/>
              <a:t> один </a:t>
            </a:r>
            <a:r>
              <a:rPr lang="ru-RU" dirty="0" err="1"/>
              <a:t>тільки</a:t>
            </a:r>
            <a:r>
              <a:rPr lang="ru-RU" dirty="0"/>
              <a:t> й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зарадити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467" y="5657671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Поезія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першою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з-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поміж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інших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літературних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жанрів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стала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вираз­ником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народного духу в один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із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найтяжчих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періодів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нашої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істо­рії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 descr="Велика Вітчизняна війна 1941-1945: книжкова виставка (Україна, Київ, 201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3772"/>
            <a:ext cx="3816424" cy="429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Фото :: Александр Довженко (Alexandr Dovzhenk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109"/>
            <a:ext cx="4968552" cy="66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5076056" y="896009"/>
            <a:ext cx="3761735" cy="5040560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latin typeface="Century Schoolbook" panose="02040604050505020304" pitchFamily="18" charset="0"/>
                <a:cs typeface="Arabic Typesetting" panose="03020402040406030203" pitchFamily="66" charset="-78"/>
              </a:rPr>
              <a:t>«Я буду </a:t>
            </a:r>
            <a:r>
              <a:rPr lang="ru-RU" sz="3200" b="1" i="1" dirty="0" err="1">
                <a:latin typeface="Century Schoolbook" panose="02040604050505020304" pitchFamily="18" charset="0"/>
                <a:cs typeface="Arabic Typesetting" panose="03020402040406030203" pitchFamily="66" charset="-78"/>
              </a:rPr>
              <a:t>писати</a:t>
            </a:r>
            <a:r>
              <a:rPr lang="ru-RU" sz="3200" b="1" i="1" dirty="0">
                <a:latin typeface="Century Schoolbook" panose="02040604050505020304" pitchFamily="18" charset="0"/>
                <a:cs typeface="Arabic Typesetting" panose="03020402040406030203" pitchFamily="66" charset="-78"/>
              </a:rPr>
              <a:t> про </a:t>
            </a:r>
            <a:r>
              <a:rPr lang="ru-RU" sz="3200" b="1" i="1" dirty="0" err="1">
                <a:latin typeface="Century Schoolbook" panose="02040604050505020304" pitchFamily="18" charset="0"/>
                <a:cs typeface="Arabic Typesetting" panose="03020402040406030203" pitchFamily="66" charset="-78"/>
              </a:rPr>
              <a:t>страждання</a:t>
            </a:r>
            <a:r>
              <a:rPr lang="ru-RU" sz="3200" b="1" i="1" dirty="0">
                <a:latin typeface="Century Schoolbook" panose="02040604050505020304" pitchFamily="18" charset="0"/>
                <a:cs typeface="Arabic Typesetting" panose="03020402040406030203" pitchFamily="66" charset="-78"/>
              </a:rPr>
              <a:t>, і </a:t>
            </a:r>
            <a:r>
              <a:rPr lang="ru-RU" sz="3200" b="1" i="1" dirty="0" err="1">
                <a:latin typeface="Century Schoolbook" panose="02040604050505020304" pitchFamily="18" charset="0"/>
                <a:cs typeface="Arabic Typesetting" panose="03020402040406030203" pitchFamily="66" charset="-78"/>
              </a:rPr>
              <a:t>героїзм</a:t>
            </a:r>
            <a:r>
              <a:rPr lang="ru-RU" sz="3200" b="1" i="1" dirty="0">
                <a:latin typeface="Century Schoolbook" panose="02040604050505020304" pitchFamily="18" charset="0"/>
                <a:cs typeface="Arabic Typesetting" panose="03020402040406030203" pitchFamily="66" charset="-78"/>
              </a:rPr>
              <a:t>, і </a:t>
            </a:r>
            <a:r>
              <a:rPr lang="ru-RU" sz="3200" b="1" i="1" dirty="0" err="1">
                <a:latin typeface="Century Schoolbook" panose="02040604050505020304" pitchFamily="18" charset="0"/>
                <a:cs typeface="Arabic Typesetting" panose="03020402040406030203" pitchFamily="66" charset="-78"/>
              </a:rPr>
              <a:t>трагедію</a:t>
            </a:r>
            <a:r>
              <a:rPr lang="ru-RU" sz="3200" b="1" i="1" dirty="0">
                <a:latin typeface="Century Schoolbook" panose="02040604050505020304" pitchFamily="18" charset="0"/>
                <a:cs typeface="Arabic Typesetting" panose="03020402040406030203" pitchFamily="66" charset="-78"/>
              </a:rPr>
              <a:t> </a:t>
            </a:r>
            <a:r>
              <a:rPr lang="ru-RU" sz="3200" b="1" i="1" dirty="0" err="1">
                <a:latin typeface="Century Schoolbook" panose="02040604050505020304" pitchFamily="18" charset="0"/>
                <a:cs typeface="Arabic Typesetting" panose="03020402040406030203" pitchFamily="66" charset="-78"/>
              </a:rPr>
              <a:t>свого</a:t>
            </a:r>
            <a:r>
              <a:rPr lang="ru-RU" sz="3200" b="1" i="1" dirty="0">
                <a:latin typeface="Century Schoolbook" panose="02040604050505020304" pitchFamily="18" charset="0"/>
                <a:cs typeface="Arabic Typesetting" panose="03020402040406030203" pitchFamily="66" charset="-78"/>
              </a:rPr>
              <a:t> народу». </a:t>
            </a:r>
          </a:p>
        </p:txBody>
      </p:sp>
    </p:spTree>
    <p:extLst>
      <p:ext uri="{BB962C8B-B14F-4D97-AF65-F5344CB8AC3E}">
        <p14:creationId xmlns:p14="http://schemas.microsoft.com/office/powerpoint/2010/main" val="23205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24804"/>
            <a:ext cx="8964488" cy="1152128"/>
          </a:xfrm>
        </p:spPr>
        <p:txBody>
          <a:bodyPr/>
          <a:lstStyle/>
          <a:p>
            <a:r>
              <a:rPr lang="ru-RU" b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Поети</a:t>
            </a:r>
            <a:r>
              <a:rPr lang="ru-RU" b="0" dirty="0">
                <a:solidFill>
                  <a:schemeClr val="accent1">
                    <a:lumMod val="75000"/>
                  </a:schemeClr>
                </a:solidFill>
                <a:effectLst/>
              </a:rPr>
              <a:t> старшого </a:t>
            </a:r>
            <a:r>
              <a:rPr lang="ru-RU" b="0" dirty="0" err="1">
                <a:solidFill>
                  <a:schemeClr val="accent1">
                    <a:lumMod val="75000"/>
                  </a:schemeClr>
                </a:solidFill>
                <a:effectLst/>
              </a:rPr>
              <a:t>покоління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Павло тичина реферат найти любой фай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0139"/>
            <a:ext cx="3321720" cy="493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итературно-мемориальный музей М.Ф.Рыльско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22" y="1844824"/>
            <a:ext cx="3136279" cy="465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Владимир Сосюра. Неизвестный, постер, Мужской портрет, Портр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28" y="548680"/>
            <a:ext cx="2956567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9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892480" cy="504056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Поети молодшого покоління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Нехода Иван Иван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882454" cy="44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ЧЕРНІГІВ -Архів новин - . Департамент культури і туризму :. Чернігівщина - Екскурсія в Чернігів - Екскурсійні тури до Чернігівщ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89326"/>
            <a:ext cx="3511432" cy="52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оронько Плат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0775"/>
            <a:ext cx="3528392" cy="47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Олена Теліг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55" y="404664"/>
            <a:ext cx="3912369" cy="62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Олег Ольжич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44" y="890280"/>
            <a:ext cx="4126903" cy="59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789040"/>
            <a:ext cx="3816424" cy="1143000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</a:rPr>
              <a:t>К. Герасименко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9592" y="260350"/>
            <a:ext cx="8064896" cy="449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Багато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талановитих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митців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повернулися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війни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(О. Гаврилюк,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К. Герасименко,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М. Шпак та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.).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lexicon555.com/voina2/image/voina%20photo%20big/gerasim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" y="1280972"/>
            <a:ext cx="4248472" cy="55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604448" cy="5832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Усенародного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звучання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набувають</a:t>
            </a:r>
            <a:endParaRPr lang="ru-RU" sz="3000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«Клятва» М. Бажана («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ніколи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не буде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Вкраїна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рабою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німецьких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катів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!»),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поезія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Тичини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(«За все 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відплатим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тобі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»),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Рильського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(«За землю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рідну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»),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Сосюри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(«Ми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переможемо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Первомайського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(«Я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зростав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оцій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непо­кірній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»)</a:t>
            </a:r>
          </a:p>
          <a:p>
            <a:pPr marL="0" indent="0">
              <a:buNone/>
            </a:pPr>
            <a:r>
              <a:rPr lang="ru-RU" sz="30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000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скарбниці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лірики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1941 р. </a:t>
            </a:r>
            <a:r>
              <a:rPr lang="ru-RU" sz="3000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увійшли</a:t>
            </a:r>
            <a:r>
              <a:rPr lang="ru-RU" sz="3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endParaRPr lang="ru-RU" sz="3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Сосюри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«Слово про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рідну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матір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 М.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Риль­ського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Земля» Л.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Первомайського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Україно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моя» А.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Малишка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3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32654" y="-58176"/>
            <a:ext cx="8064896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168" y="3049"/>
            <a:ext cx="7467600" cy="44196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bg1"/>
                </a:solidFill>
              </a:rPr>
              <a:t>Одвічні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проблеми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буття</a:t>
            </a:r>
            <a:r>
              <a:rPr lang="ru-RU" sz="3200" dirty="0">
                <a:solidFill>
                  <a:schemeClr val="bg1"/>
                </a:solidFill>
              </a:rPr>
              <a:t> й </a:t>
            </a:r>
            <a:r>
              <a:rPr lang="ru-RU" sz="3200" dirty="0" err="1">
                <a:solidFill>
                  <a:schemeClr val="bg1"/>
                </a:solidFill>
              </a:rPr>
              <a:t>смерті</a:t>
            </a:r>
            <a:r>
              <a:rPr lang="ru-RU" sz="3200" dirty="0">
                <a:solidFill>
                  <a:schemeClr val="bg1"/>
                </a:solidFill>
              </a:rPr>
              <a:t> порушено в </a:t>
            </a:r>
            <a:r>
              <a:rPr lang="ru-RU" sz="3200" dirty="0" err="1">
                <a:solidFill>
                  <a:schemeClr val="bg1"/>
                </a:solidFill>
              </a:rPr>
              <a:t>ліро-епічних</a:t>
            </a:r>
            <a:r>
              <a:rPr lang="ru-RU" sz="3200" dirty="0">
                <a:solidFill>
                  <a:schemeClr val="bg1"/>
                </a:solidFill>
              </a:rPr>
              <a:t> поемах М. Бажана «Данило </a:t>
            </a:r>
            <a:r>
              <a:rPr lang="ru-RU" sz="3200" dirty="0" err="1">
                <a:solidFill>
                  <a:schemeClr val="bg1"/>
                </a:solidFill>
              </a:rPr>
              <a:t>Галицький</a:t>
            </a:r>
            <a:r>
              <a:rPr lang="ru-RU" sz="3200" dirty="0">
                <a:solidFill>
                  <a:schemeClr val="bg1"/>
                </a:solidFill>
              </a:rPr>
              <a:t>», П. </a:t>
            </a:r>
            <a:r>
              <a:rPr lang="ru-RU" sz="3200" dirty="0" err="1">
                <a:solidFill>
                  <a:schemeClr val="bg1"/>
                </a:solidFill>
              </a:rPr>
              <a:t>Тичини</a:t>
            </a:r>
            <a:r>
              <a:rPr lang="ru-RU" sz="3200" dirty="0">
                <a:solidFill>
                  <a:schemeClr val="bg1"/>
                </a:solidFill>
              </a:rPr>
              <a:t> «Похорон друга», «</a:t>
            </a:r>
            <a:r>
              <a:rPr lang="ru-RU" sz="3200" dirty="0" err="1">
                <a:solidFill>
                  <a:schemeClr val="bg1"/>
                </a:solidFill>
              </a:rPr>
              <a:t>Жага</a:t>
            </a:r>
            <a:r>
              <a:rPr lang="ru-RU" sz="3200" dirty="0">
                <a:solidFill>
                  <a:schemeClr val="bg1"/>
                </a:solidFill>
              </a:rPr>
              <a:t>» та «</a:t>
            </a:r>
            <a:r>
              <a:rPr lang="ru-RU" sz="3200" dirty="0" err="1">
                <a:solidFill>
                  <a:schemeClr val="bg1"/>
                </a:solidFill>
              </a:rPr>
              <a:t>Мандрівка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молодість</a:t>
            </a:r>
            <a:r>
              <a:rPr lang="ru-RU" sz="3200" dirty="0">
                <a:solidFill>
                  <a:schemeClr val="bg1"/>
                </a:solidFill>
              </a:rPr>
              <a:t>» М. </a:t>
            </a:r>
            <a:r>
              <a:rPr lang="ru-RU" sz="3200" dirty="0" err="1">
                <a:solidFill>
                  <a:schemeClr val="bg1"/>
                </a:solidFill>
              </a:rPr>
              <a:t>Рильського</a:t>
            </a:r>
            <a:r>
              <a:rPr lang="ru-RU" sz="3200" dirty="0">
                <a:solidFill>
                  <a:schemeClr val="bg1"/>
                </a:solidFill>
              </a:rPr>
              <a:t>, «</a:t>
            </a:r>
            <a:r>
              <a:rPr lang="ru-RU" sz="3200" dirty="0" err="1">
                <a:solidFill>
                  <a:schemeClr val="bg1"/>
                </a:solidFill>
              </a:rPr>
              <a:t>Мій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син</a:t>
            </a:r>
            <a:r>
              <a:rPr lang="ru-RU" sz="3200" dirty="0">
                <a:solidFill>
                  <a:schemeClr val="bg1"/>
                </a:solidFill>
              </a:rPr>
              <a:t>» В. </a:t>
            </a:r>
            <a:r>
              <a:rPr lang="ru-RU" sz="3200" dirty="0" err="1">
                <a:solidFill>
                  <a:schemeClr val="bg1"/>
                </a:solidFill>
              </a:rPr>
              <a:t>Сосюри</a:t>
            </a:r>
            <a:r>
              <a:rPr lang="ru-RU" sz="3200" dirty="0">
                <a:solidFill>
                  <a:schemeClr val="bg1"/>
                </a:solidFill>
              </a:rPr>
              <a:t>, «Полонянка» А. </a:t>
            </a:r>
            <a:r>
              <a:rPr lang="ru-RU" sz="3200" dirty="0" err="1">
                <a:solidFill>
                  <a:schemeClr val="bg1"/>
                </a:solidFill>
              </a:rPr>
              <a:t>Малишка</a:t>
            </a:r>
            <a:r>
              <a:rPr lang="ru-RU" sz="3200" dirty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7170" name="Picture 2" descr="В день присяги в Учебном центре &quot;Десна&quot; (17 фото) : Новости УНИ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02" y="3361565"/>
            <a:ext cx="4674181" cy="35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Творческие четверги, другое в Том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209</TotalTime>
  <Words>449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Thermal</vt:lpstr>
      <vt:lpstr>Презентация PowerPoint</vt:lpstr>
      <vt:lpstr>Презентация PowerPoint</vt:lpstr>
      <vt:lpstr>Презентация PowerPoint</vt:lpstr>
      <vt:lpstr>Поети старшого покоління</vt:lpstr>
      <vt:lpstr>Поети молодшого покоління</vt:lpstr>
      <vt:lpstr>К. Герасименко</vt:lpstr>
      <vt:lpstr>Презентация PowerPoint</vt:lpstr>
      <vt:lpstr>Презентация PowerPoint</vt:lpstr>
      <vt:lpstr>Презентация PowerPoint</vt:lpstr>
      <vt:lpstr>Трагічна доля  Олени Теліги</vt:lpstr>
      <vt:lpstr>Микола Бажан</vt:lpstr>
      <vt:lpstr>Максим  Рильський </vt:lpstr>
      <vt:lpstr>Володимир Сосюра</vt:lpstr>
      <vt:lpstr>Павло Тичина</vt:lpstr>
      <vt:lpstr>Презентация PowerPoint</vt:lpstr>
      <vt:lpstr>Література повоєнних років</vt:lpstr>
      <vt:lpstr>Презентация PowerPoint</vt:lpstr>
      <vt:lpstr>Коли погляну я навколо, Я бачу села, бачу поле, Вітчизну бачу я свою. Чи то садок, чи тополина – Усе це рідна Україна, Яку я з горем впізнаю. І, може б, не впізнав, та люди, Які збігались звідусюди, Повідали її ім’я. І чорний люд, і ця руїна… Невже це ти, моя Вкраїно, Мій біль і радосте моя?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_Windows_</cp:lastModifiedBy>
  <cp:revision>15</cp:revision>
  <dcterms:created xsi:type="dcterms:W3CDTF">2015-01-20T13:04:18Z</dcterms:created>
  <dcterms:modified xsi:type="dcterms:W3CDTF">2019-03-06T07:36:07Z</dcterms:modified>
</cp:coreProperties>
</file>